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0.xml" ContentType="application/vnd.ms-powerpoint.comments+xml"/>
  <Override PartName="/ppt/notesSlides/notesSlide5.xml" ContentType="application/vnd.openxmlformats-officedocument.presentationml.notesSlide+xml"/>
  <Override PartName="/ppt/comments/modernComment_104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E_C2D2A55B.xml" ContentType="application/vnd.ms-powerpoint.comments+xml"/>
  <Override PartName="/ppt/notesSlides/notesSlide10.xml" ContentType="application/vnd.openxmlformats-officedocument.presentationml.notesSlide+xml"/>
  <Override PartName="/ppt/comments/modernComment_108_0.xml" ContentType="application/vnd.ms-powerpoint.comments+xml"/>
  <Override PartName="/ppt/notesSlides/notesSlide11.xml" ContentType="application/vnd.openxmlformats-officedocument.presentationml.notesSlide+xml"/>
  <Override PartName="/ppt/comments/modernComment_109_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71" r:id="rId10"/>
    <p:sldId id="262" r:id="rId11"/>
    <p:sldId id="263" r:id="rId12"/>
    <p:sldId id="270" r:id="rId13"/>
    <p:sldId id="264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1A88C2-2950-125B-4D8A-3074722B35F3}" name="Guest User" initials="GU" userId="S::urn:spo:tenantanon#51edd8a9-9901-4814-bd9a-4823240e9343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1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51C3AE-03F2-7BAF-6C36-903FB4007A01}" v="142" dt="2025-04-30T19:25:09.721"/>
    <p1510:client id="{CD2B11F5-336D-0F1D-EA5B-F7883D949672}" v="8" dt="2025-05-02T18:45:00.008"/>
  </p1510:revLst>
</p1510:revInfo>
</file>

<file path=ppt/tableStyles.xml><?xml version="1.0" encoding="utf-8"?>
<a:tblStyleLst xmlns:a="http://schemas.openxmlformats.org/drawingml/2006/main" def="{FA577E24-B026-42E7-BB09-899E8C58C642}">
  <a:tblStyle styleId="{FA577E24-B026-42E7-BB09-899E8C58C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F6CA43-A221-4EFC-BC50-2FFAED563FE6}" authorId="{721A88C2-2950-125B-4D8A-3074722B35F3}" status="resolved" created="2025-04-28T17:11:25.86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graphicFrameMk id="88" creationId="{00000000-0000-0000-0000-000000000000}"/>
      <ac:tblMk/>
      <ac:tcMk rowId="10001" colId="20000"/>
      <ac:txMk cp="0" len="76">
        <ac:context len="77" hash="2697692038"/>
      </ac:txMk>
    </ac:txMkLst>
    <p188:pos x="2351942" y="1025769"/>
    <p188:txBody>
      <a:bodyPr/>
      <a:lstStyle/>
      <a:p>
        <a:r>
          <a:rPr lang="en-US"/>
          <a:t>Consider adding a space between the bullets on the slide. </a:t>
        </a:r>
      </a:p>
    </p188:txBody>
  </p188:cm>
</p188:cmLst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CA3CB0-4E47-451B-A5D5-B13630787B19}" authorId="{721A88C2-2950-125B-4D8A-3074722B35F3}" status="resolved" created="2025-04-28T17:12:22.18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grpSpMk id="3" creationId="{A340EF01-C574-E213-2962-18912E2D1651}"/>
    </ac:deMkLst>
    <p188:txBody>
      <a:bodyPr/>
      <a:lstStyle/>
      <a:p>
        <a:r>
          <a:rPr lang="en-US"/>
          <a:t>move this up a bit to align it with the bullets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54D0A5-CE58-4A7D-BC8F-A8FF7D5DF117}" authorId="{721A88C2-2950-125B-4D8A-3074722B35F3}" status="resolved" created="2025-04-28T17:13:29.24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5" creationId="{A682AFD4-5151-3E26-52A9-D54B614FAAC9}"/>
      <ac:txMk cp="217">
        <ac:context len="322" hash="4127442812"/>
      </ac:txMk>
    </ac:txMkLst>
    <p188:pos x="1523999" y="1142999"/>
    <p188:txBody>
      <a:bodyPr/>
      <a:lstStyle/>
      <a:p>
        <a:r>
          <a:rPr lang="en-US"/>
          <a:t>Allowing</a:t>
        </a:r>
      </a:p>
    </p188:txBody>
  </p188:cm>
</p188:cmLst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04588E-0F05-4012-9976-131EBC8A0CD3}" authorId="{721A88C2-2950-125B-4D8A-3074722B35F3}" status="resolved" created="2025-04-28T17:15:15.55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4"/>
      <ac:spMk id="133" creationId="{00000000-0000-0000-0000-000000000000}"/>
      <ac:txMk cp="341">
        <ac:context len="498" hash="3320445357"/>
      </ac:txMk>
    </ac:txMkLst>
    <p188:pos x="3062653" y="2300653"/>
    <p188:txBody>
      <a:bodyPr/>
      <a:lstStyle/>
      <a:p>
        <a:r>
          <a:rPr lang="en-US"/>
          <a:t>What is EM? Can you spell it out?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AC65B2-26CD-4CC0-8AAD-272AE7ED6C38}" authorId="{721A88C2-2950-125B-4D8A-3074722B35F3}" status="resolved" created="2025-04-28T17:16:06.91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43" creationId="{00000000-0000-0000-0000-000000000000}"/>
      <ac:txMk cp="0" len="73">
        <ac:context len="336" hash="2456868013"/>
      </ac:txMk>
    </ac:txMkLst>
    <p188:pos x="2234711" y="512884"/>
    <p188:txBody>
      <a:bodyPr/>
      <a:lstStyle/>
      <a:p>
        <a:r>
          <a:rPr lang="en-US"/>
          <a:t>Maybe frame this as "Problem"</a:t>
        </a:r>
      </a:p>
    </p188:txBody>
  </p188:cm>
  <p188:cm id="{EA100ED3-BABE-4523-AB73-F7780C1119DB}" authorId="{721A88C2-2950-125B-4D8A-3074722B35F3}" status="resolved" created="2025-04-28T17:16:27.43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43" creationId="{00000000-0000-0000-0000-000000000000}"/>
      <ac:txMk cp="74" len="110">
        <ac:context len="336" hash="2456868013"/>
      </ac:txMk>
    </ac:txMkLst>
    <p188:pos x="1575288" y="1648557"/>
    <p188:txBody>
      <a:bodyPr/>
      <a:lstStyle/>
      <a:p>
        <a:r>
          <a:rPr lang="en-US"/>
          <a:t>And then this as "Solution" to "tell the story"</a:t>
        </a:r>
      </a:p>
    </p188:txBody>
  </p188:cm>
  <p188:cm id="{55074DB8-3BB9-4CDD-A2B2-FD3E9B6AB15B}" authorId="{721A88C2-2950-125B-4D8A-3074722B35F3}" status="resolved" created="2025-04-28T17:16:57.38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43" creationId="{00000000-0000-0000-0000-000000000000}"/>
      <ac:txMk cp="278" len="10">
        <ac:context len="336" hash="2456868013"/>
      </ac:txMk>
    </ac:txMkLst>
    <p188:pos x="2681653" y="2938096"/>
    <p188:txBody>
      <a:bodyPr/>
      <a:lstStyle/>
      <a:p>
        <a:r>
          <a:rPr lang="en-US"/>
          <a:t>Shared RAG logic across teams</a:t>
        </a:r>
      </a:p>
    </p188:txBody>
  </p188:cm>
</p188:cmLst>
</file>

<file path=ppt/comments/modernComment_10E_C2D2A5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B1E268-319B-4F4F-80C2-6E9DAEC027D2}" authorId="{721A88C2-2950-125B-4D8A-3074722B35F3}" status="resolved" created="2025-04-28T17:14:32.05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8584795" sldId="270"/>
      <ac:spMk id="124" creationId="{DD6CC94E-3786-C835-20BF-0786BAEFAB40}"/>
      <ac:txMk cp="0" len="6">
        <ac:context len="204" hash="354142916"/>
      </ac:txMk>
    </ac:txMkLst>
    <p188:pos x="1729153" y="271096"/>
    <p188:txBody>
      <a:bodyPr/>
      <a:lstStyle/>
      <a:p>
        <a:r>
          <a:rPr lang="en-US"/>
          <a:t>Consider "More dense" since "cluttered" has a negative connotation.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05e430eb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05e430eb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05e430eb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05e430eb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05e430eb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05e430eb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05e430eb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05e430eb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8A75AC5-ED4F-5E74-FD68-F4B133E7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05e430ebc_0_59:notes">
            <a:extLst>
              <a:ext uri="{FF2B5EF4-FFF2-40B4-BE49-F238E27FC236}">
                <a16:creationId xmlns:a16="http://schemas.microsoft.com/office/drawing/2014/main" id="{FC60516A-B403-0610-7D4D-B268A39E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05e430ebc_0_59:notes">
            <a:extLst>
              <a:ext uri="{FF2B5EF4-FFF2-40B4-BE49-F238E27FC236}">
                <a16:creationId xmlns:a16="http://schemas.microsoft.com/office/drawing/2014/main" id="{7FDCCF70-7DDF-8608-C539-1448DF84B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31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052a3ec2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052a3ec2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05e430eb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05e430eb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5e430eb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5e430eb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05e430eb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05e430eb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BD361D6-8C01-0926-C90D-BC3FB1C65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05e430ebc_0_29:notes">
            <a:extLst>
              <a:ext uri="{FF2B5EF4-FFF2-40B4-BE49-F238E27FC236}">
                <a16:creationId xmlns:a16="http://schemas.microsoft.com/office/drawing/2014/main" id="{681D7997-B068-D9CA-1078-DE044DC7D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05e430ebc_0_29:notes">
            <a:extLst>
              <a:ext uri="{FF2B5EF4-FFF2-40B4-BE49-F238E27FC236}">
                <a16:creationId xmlns:a16="http://schemas.microsoft.com/office/drawing/2014/main" id="{02B3BA1E-5758-95C4-CF3E-1B3144BCC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2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05e430eb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05e430eb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05e430eb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05e430eb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65D1E29-2D83-C6BE-9007-A42788860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05e430ebc_0_75:notes">
            <a:extLst>
              <a:ext uri="{FF2B5EF4-FFF2-40B4-BE49-F238E27FC236}">
                <a16:creationId xmlns:a16="http://schemas.microsoft.com/office/drawing/2014/main" id="{336332E7-F854-1DDB-FDA9-BA67001A3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05e430ebc_0_75:notes">
            <a:extLst>
              <a:ext uri="{FF2B5EF4-FFF2-40B4-BE49-F238E27FC236}">
                <a16:creationId xmlns:a16="http://schemas.microsoft.com/office/drawing/2014/main" id="{3F491B2F-EBBD-B3EA-EB63-83CA371CE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3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03629" TargetMode="External"/><Relationship Id="rId7" Type="http://schemas.openxmlformats.org/officeDocument/2006/relationships/hyperlink" Target="https://www.prompthackers.co/compare/llama-3-8b/claude-3.7-sonn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wenlm.github.io/blog/codeqwen1.5/" TargetMode="External"/><Relationship Id="rId5" Type="http://schemas.openxmlformats.org/officeDocument/2006/relationships/hyperlink" Target="https://arxiv.org/pdf/2308.12950" TargetMode="External"/><Relationship Id="rId4" Type="http://schemas.openxmlformats.org/officeDocument/2006/relationships/hyperlink" Target="https://lilianweng.github.io/posts/2023-06-23-agen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04_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C2D2A55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0088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915700" y="723900"/>
            <a:ext cx="49998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</a:pPr>
            <a:r>
              <a:rPr lang="en-US" sz="3200"/>
              <a:t>Mapping LLM Performance to Corporate Risk Needs</a:t>
            </a:r>
            <a:endParaRPr sz="3200"/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</a:pPr>
            <a:endParaRPr sz="3200"/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</a:pPr>
            <a:r>
              <a:rPr lang="en-US" sz="2400"/>
              <a:t>Jake Brulato</a:t>
            </a:r>
            <a:endParaRPr sz="24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342950" y="971550"/>
            <a:ext cx="3200400" cy="3200400"/>
            <a:chOff x="143275" y="1038100"/>
            <a:chExt cx="3200400" cy="3200400"/>
          </a:xfrm>
        </p:grpSpPr>
        <p:sp>
          <p:nvSpPr>
            <p:cNvPr id="57" name="Google Shape;57;p13"/>
            <p:cNvSpPr/>
            <p:nvPr/>
          </p:nvSpPr>
          <p:spPr>
            <a:xfrm>
              <a:off x="143275" y="1038100"/>
              <a:ext cx="3200400" cy="3200400"/>
            </a:xfrm>
            <a:prstGeom prst="rect">
              <a:avLst/>
            </a:prstGeom>
            <a:solidFill>
              <a:srgbClr val="FCC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350" y="1267175"/>
              <a:ext cx="2742250" cy="2742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/>
          <p:nvPr/>
        </p:nvSpPr>
        <p:spPr>
          <a:xfrm>
            <a:off x="-75" y="481437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err="1"/>
              <a:t>ReAct</a:t>
            </a:r>
            <a:r>
              <a:rPr lang="en-US"/>
              <a:t> Prompting: Enhancing Reasoning and Action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180209" y="1180562"/>
            <a:ext cx="5308468" cy="3507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 err="1">
                <a:solidFill>
                  <a:schemeClr val="dk1"/>
                </a:solidFill>
              </a:rPr>
              <a:t>ReAct</a:t>
            </a:r>
            <a:r>
              <a:rPr lang="en-US" sz="1400">
                <a:solidFill>
                  <a:schemeClr val="dk1"/>
                </a:solidFill>
              </a:rPr>
              <a:t> (Reason + Action) prompting combines logical reasoning ("Thought") with actionable steps ("Action").</a:t>
            </a:r>
            <a:br>
              <a:rPr lang="en-US" sz="1400"/>
            </a:br>
            <a:r>
              <a:rPr lang="en-US" sz="1400">
                <a:solidFill>
                  <a:schemeClr val="dk1"/>
                </a:solidFill>
              </a:rPr>
              <a:t> Introduced by Yao et al. (2022), it improves model output quality.</a:t>
            </a:r>
            <a:endParaRPr lang="en-US">
              <a:solidFill>
                <a:schemeClr val="dk1"/>
              </a:solidFill>
            </a:endParaRP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 err="1">
                <a:solidFill>
                  <a:schemeClr val="dk1"/>
                </a:solidFill>
              </a:rPr>
              <a:t>ReAct</a:t>
            </a:r>
            <a:r>
              <a:rPr lang="en-US" sz="1400">
                <a:solidFill>
                  <a:schemeClr val="dk1"/>
                </a:solidFill>
              </a:rPr>
              <a:t> enables step-by-step reasoning and environment interaction (e.g., fact lookups) — boosting problem-solving depth and factual accuracy.</a:t>
            </a:r>
            <a:endParaRPr lang="en-US">
              <a:solidFill>
                <a:schemeClr val="dk1"/>
              </a:solidFill>
            </a:endParaRP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 err="1">
                <a:solidFill>
                  <a:schemeClr val="dk1"/>
                </a:solidFill>
              </a:rPr>
              <a:t>ReAct</a:t>
            </a:r>
            <a:r>
              <a:rPr lang="en-US" sz="1400">
                <a:solidFill>
                  <a:schemeClr val="dk1"/>
                </a:solidFill>
              </a:rPr>
              <a:t> achieves the highest Exact Match (EM) and accuracy among prompting strategies tested.</a:t>
            </a:r>
            <a:endParaRPr lang="en-US">
              <a:solidFill>
                <a:schemeClr val="dk1"/>
              </a:solidFill>
            </a:endParaRP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Outperforms Chain-of-Thought (CoT) by a large margin on complex question answering tasks.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57D67-C583-691A-AD53-077872AF80FE}"/>
              </a:ext>
            </a:extLst>
          </p:cNvPr>
          <p:cNvGrpSpPr/>
          <p:nvPr/>
        </p:nvGrpSpPr>
        <p:grpSpPr>
          <a:xfrm>
            <a:off x="5484812" y="1473113"/>
            <a:ext cx="3349625" cy="2201949"/>
            <a:chOff x="5484813" y="1012738"/>
            <a:chExt cx="3349625" cy="2201949"/>
          </a:xfrm>
        </p:grpSpPr>
        <p:pic>
          <p:nvPicPr>
            <p:cNvPr id="137" name="Google Shape;13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7486" y="1012738"/>
              <a:ext cx="3316201" cy="21988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9B89B8-DAB9-1BDA-8190-56A5164B6859}"/>
                </a:ext>
              </a:extLst>
            </p:cNvPr>
            <p:cNvSpPr/>
            <p:nvPr/>
          </p:nvSpPr>
          <p:spPr>
            <a:xfrm>
              <a:off x="5484813" y="1016000"/>
              <a:ext cx="3349625" cy="21986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E5EC1D-FA24-1814-D721-F2536593C9E3}"/>
              </a:ext>
            </a:extLst>
          </p:cNvPr>
          <p:cNvSpPr txBox="1"/>
          <p:nvPr/>
        </p:nvSpPr>
        <p:spPr>
          <a:xfrm>
            <a:off x="6159500" y="3849687"/>
            <a:ext cx="199231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Source: Adapted from </a:t>
            </a:r>
            <a:r>
              <a:rPr lang="en-US" sz="800">
                <a:solidFill>
                  <a:schemeClr val="tx1"/>
                </a:solidFill>
              </a:rPr>
              <a:t>Yao et al.</a:t>
            </a:r>
            <a:r>
              <a:rPr lang="en-US" sz="800"/>
              <a:t> (2022)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43181" y="437698"/>
            <a:ext cx="91507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Recreating </a:t>
            </a:r>
            <a:r>
              <a:rPr lang="en-US" err="1"/>
              <a:t>ReAct</a:t>
            </a:r>
            <a:r>
              <a:rPr lang="en-US"/>
              <a:t> Prompting Within Internal Constraints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139207" y="870815"/>
            <a:ext cx="3530965" cy="3803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Problem:</a:t>
            </a:r>
            <a:br>
              <a:rPr lang="en-US" sz="1400"/>
            </a:br>
            <a:r>
              <a:rPr lang="en-US" sz="1400">
                <a:solidFill>
                  <a:schemeClr val="dk1"/>
                </a:solidFill>
              </a:rPr>
              <a:t>Internal restrictions prevent using external tools for "Action."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Solution:</a:t>
            </a:r>
            <a:br>
              <a:rPr lang="en-US" sz="1400"/>
            </a:br>
            <a:r>
              <a:rPr lang="en-US" sz="1400">
                <a:solidFill>
                  <a:schemeClr val="dk1"/>
                </a:solidFill>
              </a:rPr>
              <a:t>Developed an internal Retrieval-Augmented Generation (RAG) system to replicate search functionality.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Framework replicated </a:t>
            </a:r>
            <a:r>
              <a:rPr lang="en-US" sz="1400" err="1">
                <a:solidFill>
                  <a:schemeClr val="dk1"/>
                </a:solidFill>
              </a:rPr>
              <a:t>ReAct</a:t>
            </a:r>
            <a:r>
              <a:rPr lang="en-US" sz="1400">
                <a:solidFill>
                  <a:schemeClr val="dk1"/>
                </a:solidFill>
              </a:rPr>
              <a:t> structure but functioned more like </a:t>
            </a:r>
            <a:r>
              <a:rPr lang="en-US" sz="1400" err="1">
                <a:solidFill>
                  <a:schemeClr val="dk1"/>
                </a:solidFill>
              </a:rPr>
              <a:t>CoT</a:t>
            </a:r>
            <a:r>
              <a:rPr lang="en-US" sz="1400">
                <a:solidFill>
                  <a:schemeClr val="dk1"/>
                </a:solidFill>
              </a:rPr>
              <a:t> due to limitations.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Shared RAG logic across teams to enhance their implementations.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endParaRPr lang="en-US" sz="14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549AF5D4-055A-7AA5-0176-BE08B80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84" y="1151616"/>
            <a:ext cx="4887058" cy="215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47BAFD7-8C9B-BCD2-6FCB-6DD393F4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883" y="3480393"/>
            <a:ext cx="4887059" cy="119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37358"/>
            </a:pPr>
            <a:r>
              <a:rPr lang="en-US"/>
              <a:t>Next Steps: Recreating Agentic Workflow Internally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Adapt agent workflows internally to meet security and compliance requirements.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Integrate memory and planning modules using internal tools and retrieval systems.</a:t>
            </a:r>
            <a:endParaRPr lang="en-US">
              <a:solidFill>
                <a:schemeClr val="dk1"/>
              </a:solidFill>
            </a:endParaRP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Simulate tool usage (e.g., search, calculators) without external API dependencies.</a:t>
            </a:r>
            <a:endParaRPr lang="en-US">
              <a:solidFill>
                <a:schemeClr val="dk1"/>
              </a:solidFill>
            </a:endParaRP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Enable agent reasoning patterns like reflection, subgoal decomposition, and self-critique.</a:t>
            </a:r>
            <a:endParaRPr lang="en-US">
              <a:solidFill>
                <a:schemeClr val="dk1"/>
              </a:solidFill>
            </a:endParaRPr>
          </a:p>
          <a:p>
            <a:pPr marL="457200" lvl="0" indent="-31750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sz="1400">
              <a:solidFill>
                <a:schemeClr val="dk1"/>
              </a:solidFill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diagram of a agent&#10;&#10;AI-generated content may be incorrect.">
            <a:extLst>
              <a:ext uri="{FF2B5EF4-FFF2-40B4-BE49-F238E27FC236}">
                <a16:creationId xmlns:a16="http://schemas.microsoft.com/office/drawing/2014/main" id="{17898AFE-2174-E53C-EB78-4AA949B1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89" y="2861076"/>
            <a:ext cx="4433885" cy="161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321AE-280D-9178-80C3-9FA73B3D2C6B}"/>
              </a:ext>
            </a:extLst>
          </p:cNvPr>
          <p:cNvSpPr txBox="1"/>
          <p:nvPr/>
        </p:nvSpPr>
        <p:spPr>
          <a:xfrm>
            <a:off x="3579813" y="4572000"/>
            <a:ext cx="199231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Source: Adapted from Weng (2023)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2138" y="530413"/>
            <a:ext cx="9139724" cy="4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indent="0">
              <a:lnSpc>
                <a:spcPct val="114999"/>
              </a:lnSpc>
              <a:spcBef>
                <a:spcPts val="1200"/>
              </a:spcBef>
              <a:buNone/>
            </a:pPr>
            <a:endParaRPr lang="en-US"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800" u="sng">
                <a:solidFill>
                  <a:schemeClr val="dk1"/>
                </a:solidFill>
              </a:rPr>
              <a:t>Questions?</a:t>
            </a:r>
            <a:endParaRPr sz="4800" u="sng">
              <a:solidFill>
                <a:schemeClr val="dk1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AEE104-261A-1107-73AD-890046468259}"/>
              </a:ext>
            </a:extLst>
          </p:cNvPr>
          <p:cNvSpPr/>
          <p:nvPr/>
        </p:nvSpPr>
        <p:spPr>
          <a:xfrm>
            <a:off x="460375" y="722312"/>
            <a:ext cx="8229600" cy="3659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A056F3D-94CC-B4CE-C69A-91DFC8821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>
            <a:extLst>
              <a:ext uri="{FF2B5EF4-FFF2-40B4-BE49-F238E27FC236}">
                <a16:creationId xmlns:a16="http://schemas.microsoft.com/office/drawing/2014/main" id="{D137D284-6D8C-ED5D-D7ED-9D2E0DDC6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7" y="982851"/>
            <a:ext cx="8520600" cy="406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</a:rPr>
              <a:t>Yao et al., 2022. </a:t>
            </a:r>
            <a:r>
              <a:rPr lang="en-US" sz="1400" i="1" err="1">
                <a:solidFill>
                  <a:schemeClr val="tx1"/>
                </a:solidFill>
              </a:rPr>
              <a:t>ReAct</a:t>
            </a:r>
            <a:r>
              <a:rPr lang="en-US" sz="1400" i="1">
                <a:solidFill>
                  <a:schemeClr val="tx1"/>
                </a:solidFill>
              </a:rPr>
              <a:t>: Synergizing Reasoning and Acting in Language Models.</a:t>
            </a:r>
            <a:br>
              <a:rPr lang="en-US" sz="1400" i="1">
                <a:solidFill>
                  <a:schemeClr val="tx1"/>
                </a:solidFill>
              </a:rPr>
            </a:br>
            <a:r>
              <a:rPr lang="en-US" sz="1400" i="1">
                <a:solidFill>
                  <a:schemeClr val="tx1"/>
                </a:solidFill>
              </a:rPr>
              <a:t> (</a:t>
            </a:r>
            <a:r>
              <a:rPr lang="en-US" sz="1400" i="1" err="1">
                <a:solidFill>
                  <a:schemeClr val="tx1"/>
                </a:solidFill>
              </a:rPr>
              <a:t>arXiv</a:t>
            </a:r>
            <a:r>
              <a:rPr lang="en-US" sz="1400" i="1">
                <a:solidFill>
                  <a:schemeClr val="tx1"/>
                </a:solidFill>
              </a:rPr>
              <a:t>: </a:t>
            </a:r>
            <a:r>
              <a:rPr lang="en-US" sz="14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2210.03629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  <a:p>
            <a:pPr marL="800100">
              <a:lnSpc>
                <a:spcPct val="114999"/>
              </a:lnSpc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</a:rPr>
              <a:t>Weng, L. (2023, June 23). </a:t>
            </a:r>
            <a:r>
              <a:rPr lang="en-US" sz="1400" i="1">
                <a:solidFill>
                  <a:schemeClr val="tx1"/>
                </a:solidFill>
              </a:rPr>
              <a:t>LLM-powered autonomous agents</a:t>
            </a:r>
            <a:r>
              <a:rPr lang="en-US" sz="1400">
                <a:solidFill>
                  <a:schemeClr val="tx1"/>
                </a:solidFill>
              </a:rPr>
              <a:t>. Lilian Weng’s Blog. </a:t>
            </a:r>
            <a:r>
              <a:rPr lang="en-US" sz="140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https://lilianweng.github.io/posts/2023-06-23-agent/</a:t>
            </a:r>
            <a:endParaRPr lang="en-US" sz="1400">
              <a:solidFill>
                <a:schemeClr val="tx1"/>
              </a:solidFill>
            </a:endParaRPr>
          </a:p>
          <a:p>
            <a:pPr marL="800100">
              <a:lnSpc>
                <a:spcPct val="114999"/>
              </a:lnSpc>
              <a:spcBef>
                <a:spcPts val="1200"/>
              </a:spcBef>
            </a:pPr>
            <a:r>
              <a:rPr lang="en-US" sz="1400" err="1">
                <a:solidFill>
                  <a:schemeClr val="tx1"/>
                </a:solidFill>
              </a:rPr>
              <a:t>Rozière</a:t>
            </a:r>
            <a:r>
              <a:rPr lang="en-US" sz="1400">
                <a:solidFill>
                  <a:schemeClr val="tx1"/>
                </a:solidFill>
              </a:rPr>
              <a:t>, B., Gehring, J., </a:t>
            </a:r>
            <a:r>
              <a:rPr lang="en-US" sz="1400" err="1">
                <a:solidFill>
                  <a:schemeClr val="tx1"/>
                </a:solidFill>
              </a:rPr>
              <a:t>Gloeckle</a:t>
            </a:r>
            <a:r>
              <a:rPr lang="en-US" sz="1400">
                <a:solidFill>
                  <a:schemeClr val="tx1"/>
                </a:solidFill>
              </a:rPr>
              <a:t>, F., </a:t>
            </a:r>
            <a:r>
              <a:rPr lang="en-US" sz="1400" err="1">
                <a:solidFill>
                  <a:schemeClr val="tx1"/>
                </a:solidFill>
              </a:rPr>
              <a:t>Sootla</a:t>
            </a:r>
            <a:r>
              <a:rPr lang="en-US" sz="1400">
                <a:solidFill>
                  <a:schemeClr val="tx1"/>
                </a:solidFill>
              </a:rPr>
              <a:t>, S., Gat, I., Tan, E., Adi, Y., Liu, J., </a:t>
            </a:r>
            <a:r>
              <a:rPr lang="en-US" sz="1400" err="1">
                <a:solidFill>
                  <a:schemeClr val="tx1"/>
                </a:solidFill>
              </a:rPr>
              <a:t>Sauvestre</a:t>
            </a:r>
            <a:r>
              <a:rPr lang="en-US" sz="1400">
                <a:solidFill>
                  <a:schemeClr val="tx1"/>
                </a:solidFill>
              </a:rPr>
              <a:t>, R., Remez, T., Rapin, J., Kozhevnikov, A., </a:t>
            </a:r>
            <a:r>
              <a:rPr lang="en-US" sz="1400" err="1">
                <a:solidFill>
                  <a:schemeClr val="tx1"/>
                </a:solidFill>
              </a:rPr>
              <a:t>Copet</a:t>
            </a:r>
            <a:r>
              <a:rPr lang="en-US" sz="1400">
                <a:solidFill>
                  <a:schemeClr val="tx1"/>
                </a:solidFill>
              </a:rPr>
              <a:t>, J., ... </a:t>
            </a:r>
            <a:r>
              <a:rPr lang="en-US" sz="1400" err="1">
                <a:solidFill>
                  <a:schemeClr val="tx1"/>
                </a:solidFill>
              </a:rPr>
              <a:t>Synnaeve</a:t>
            </a:r>
            <a:r>
              <a:rPr lang="en-US" sz="1400">
                <a:solidFill>
                  <a:schemeClr val="tx1"/>
                </a:solidFill>
              </a:rPr>
              <a:t>, G. (2023). </a:t>
            </a:r>
            <a:r>
              <a:rPr lang="en-US" sz="1400" i="1">
                <a:solidFill>
                  <a:schemeClr val="tx1"/>
                </a:solidFill>
              </a:rPr>
              <a:t>Code Llama: Open foundation models for code</a:t>
            </a:r>
            <a:r>
              <a:rPr lang="en-US" sz="1400">
                <a:solidFill>
                  <a:schemeClr val="tx1"/>
                </a:solidFill>
              </a:rPr>
              <a:t> (</a:t>
            </a:r>
            <a:r>
              <a:rPr lang="en-US" sz="1400" err="1">
                <a:solidFill>
                  <a:schemeClr val="tx1"/>
                </a:solidFill>
              </a:rPr>
              <a:t>arXiv</a:t>
            </a:r>
            <a:r>
              <a:rPr lang="en-US" sz="1400">
                <a:solidFill>
                  <a:schemeClr val="tx1"/>
                </a:solidFill>
              </a:rPr>
              <a:t> preprint arXiv:2308.12950). </a:t>
            </a:r>
            <a:r>
              <a:rPr lang="en-US" sz="1400" err="1">
                <a:solidFill>
                  <a:schemeClr val="tx1"/>
                </a:solidFill>
              </a:rPr>
              <a:t>arXiv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https://arxiv.org/pdf/2308.12950</a:t>
            </a:r>
          </a:p>
          <a:p>
            <a:pPr marL="800100">
              <a:lnSpc>
                <a:spcPct val="114999"/>
              </a:lnSpc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</a:rPr>
              <a:t>Qwen Team. (2024, March 7). </a:t>
            </a:r>
            <a:r>
              <a:rPr lang="en-US" sz="1400" i="1" err="1">
                <a:solidFill>
                  <a:schemeClr val="tx1"/>
                </a:solidFill>
              </a:rPr>
              <a:t>CodeQwen</a:t>
            </a:r>
            <a:r>
              <a:rPr lang="en-US" sz="1400" i="1">
                <a:solidFill>
                  <a:schemeClr val="tx1"/>
                </a:solidFill>
              </a:rPr>
              <a:t> 1.5: Advancing code generation and understanding</a:t>
            </a:r>
            <a:r>
              <a:rPr lang="en-US" sz="1400">
                <a:solidFill>
                  <a:schemeClr val="tx1"/>
                </a:solidFill>
              </a:rPr>
              <a:t>. Qwen Blog. </a:t>
            </a:r>
            <a:r>
              <a:rPr lang="en-US" sz="140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https://qwenlm.github.io/blog/codeqwen1.5/</a:t>
            </a:r>
            <a:endParaRPr lang="en-US" sz="1400">
              <a:solidFill>
                <a:schemeClr val="tx1"/>
              </a:solidFill>
            </a:endParaRPr>
          </a:p>
          <a:p>
            <a:pPr marL="800100">
              <a:lnSpc>
                <a:spcPct val="114999"/>
              </a:lnSpc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</a:rPr>
              <a:t>Prompt Hackers. (2024). </a:t>
            </a:r>
            <a:r>
              <a:rPr lang="en-US" sz="1400" i="1">
                <a:solidFill>
                  <a:schemeClr val="tx1"/>
                </a:solidFill>
              </a:rPr>
              <a:t>Llama 3 8B vs Claude 3.5 Sonnet: Model comparison</a:t>
            </a:r>
            <a:r>
              <a:rPr lang="en-US" sz="1400">
                <a:solidFill>
                  <a:schemeClr val="tx1"/>
                </a:solidFill>
              </a:rPr>
              <a:t>. Prompt Hackers. </a:t>
            </a:r>
            <a:r>
              <a:rPr lang="en-US" sz="140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https://www.prompthackers.co/compare/llama-3-8b/claude-3.7-sonnet</a:t>
            </a:r>
            <a:endParaRPr lang="en-US" sz="1400">
              <a:solidFill>
                <a:schemeClr val="tx1"/>
              </a:solidFill>
            </a:endParaRPr>
          </a:p>
          <a:p>
            <a:pPr marL="800100">
              <a:lnSpc>
                <a:spcPct val="114999"/>
              </a:lnSpc>
              <a:spcBef>
                <a:spcPts val="1200"/>
              </a:spcBef>
            </a:pPr>
            <a:endParaRPr lang="en-US" sz="1600">
              <a:solidFill>
                <a:schemeClr val="dk1"/>
              </a:solidFill>
            </a:endParaRPr>
          </a:p>
        </p:txBody>
      </p:sp>
      <p:sp>
        <p:nvSpPr>
          <p:cNvPr id="161" name="Google Shape;161;p24">
            <a:extLst>
              <a:ext uri="{FF2B5EF4-FFF2-40B4-BE49-F238E27FC236}">
                <a16:creationId xmlns:a16="http://schemas.microsoft.com/office/drawing/2014/main" id="{0624BC82-57CD-C4AB-3D67-37C2AD0FA256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>
            <a:extLst>
              <a:ext uri="{FF2B5EF4-FFF2-40B4-BE49-F238E27FC236}">
                <a16:creationId xmlns:a16="http://schemas.microsoft.com/office/drawing/2014/main" id="{45489A6F-BD20-8BAA-4886-BE046D229B93}"/>
              </a:ext>
            </a:extLst>
          </p:cNvPr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D18231A4-6955-79EE-3A52-2BFB38C215FD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EED1D-2272-9094-94DC-F0EFA2EAFA4B}"/>
              </a:ext>
            </a:extLst>
          </p:cNvPr>
          <p:cNvSpPr txBox="1"/>
          <p:nvPr/>
        </p:nvSpPr>
        <p:spPr>
          <a:xfrm>
            <a:off x="190500" y="460375"/>
            <a:ext cx="86836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9398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/>
              <a:t>Evaluation Has Become Complex For Risk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" name="Google Shape;68;p14"/>
          <p:cNvGraphicFramePr/>
          <p:nvPr>
            <p:extLst>
              <p:ext uri="{D42A27DB-BD31-4B8C-83A1-F6EECF244321}">
                <p14:modId xmlns:p14="http://schemas.microsoft.com/office/powerpoint/2010/main" val="3909333660"/>
              </p:ext>
            </p:extLst>
          </p:nvPr>
        </p:nvGraphicFramePr>
        <p:xfrm>
          <a:off x="891888" y="1796276"/>
          <a:ext cx="7884850" cy="2181674"/>
        </p:xfrm>
        <a:graphic>
          <a:graphicData uri="http://schemas.openxmlformats.org/drawingml/2006/table">
            <a:tbl>
              <a:tblPr>
                <a:noFill/>
                <a:tableStyleId>{FA577E24-B026-42E7-BB09-899E8C58C642}</a:tableStyleId>
              </a:tblPr>
              <a:tblGrid>
                <a:gridCol w="78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Model evaluation is increasingly difficult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Growing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</a:rPr>
                        <a:t>GenAI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 model inventories have made risk review more complex. At Wells Fargo, inconsistent documentation and varied lifecycle stages across teams slow down validation efforts.</a:t>
                      </a:r>
                    </a:p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Manual review is unsustainable.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Over</a:t>
                      </a: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 70 models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 have been categorized, and new ones emerge regularly. Risk reviewers must still comb through </a:t>
                      </a: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100+ page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 validation reports—slowing down compliance and deployment.</a:t>
                      </a: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0" y="3254603"/>
            <a:ext cx="680821" cy="6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0" y="1929100"/>
            <a:ext cx="680821" cy="64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52949" y="445025"/>
            <a:ext cx="8832225" cy="1128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7358"/>
              <a:buNone/>
            </a:pPr>
            <a:r>
              <a:rPr lang="en-US"/>
              <a:t>Creating Standardized Resources to Streamline the Process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684762" y="1572846"/>
            <a:ext cx="7766538" cy="2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Evaluate and Benchmark Open-Source LLMs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Determine optimal models (e.g., </a:t>
            </a:r>
            <a:r>
              <a:rPr lang="en-US" sz="1400" err="1">
                <a:solidFill>
                  <a:schemeClr val="dk1"/>
                </a:solidFill>
              </a:rPr>
              <a:t>LLaMA</a:t>
            </a:r>
            <a:r>
              <a:rPr lang="en-US" sz="1400">
                <a:solidFill>
                  <a:schemeClr val="dk1"/>
                </a:solidFill>
              </a:rPr>
              <a:t>, Mistral) suitable for corporate risk validation processes.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Develop Visual and Instructional Resources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Create accessible guides and prompting strategies for internal validation teams.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Explore Advanced Prompting Techniques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Adapt frameworks like Reason + Action (</a:t>
            </a:r>
            <a:r>
              <a:rPr lang="en-US" sz="1400" err="1">
                <a:solidFill>
                  <a:schemeClr val="dk1"/>
                </a:solidFill>
              </a:rPr>
              <a:t>ReAct</a:t>
            </a:r>
            <a:r>
              <a:rPr lang="en-US" sz="1400">
                <a:solidFill>
                  <a:schemeClr val="dk1"/>
                </a:solidFill>
              </a:rPr>
              <a:t>) using internal Retrieval-Augmented Generation (RAG) to enhance model reasoning within compliance guidelines.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Core Strengths for Model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85" name="Google Shape;85;p16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" name="Google Shape;88;p16"/>
          <p:cNvGraphicFramePr/>
          <p:nvPr>
            <p:extLst>
              <p:ext uri="{D42A27DB-BD31-4B8C-83A1-F6EECF244321}">
                <p14:modId xmlns:p14="http://schemas.microsoft.com/office/powerpoint/2010/main" val="2046206437"/>
              </p:ext>
            </p:extLst>
          </p:nvPr>
        </p:nvGraphicFramePr>
        <p:xfrm>
          <a:off x="219926" y="2352398"/>
          <a:ext cx="8706825" cy="2140365"/>
        </p:xfrm>
        <a:graphic>
          <a:graphicData uri="http://schemas.openxmlformats.org/drawingml/2006/table">
            <a:tbl>
              <a:tblPr>
                <a:noFill/>
                <a:tableStyleId>{FA577E24-B026-42E7-BB09-899E8C58C642}</a:tableStyleId>
              </a:tblPr>
              <a:tblGrid>
                <a:gridCol w="290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sng"/>
                        <a:t>Model Suitability</a:t>
                      </a:r>
                      <a:endParaRPr b="1" u="sng"/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sng"/>
                        <a:t>Task Performance</a:t>
                      </a:r>
                      <a:endParaRPr b="1" u="sng"/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sng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Longevity</a:t>
                      </a:r>
                      <a:endParaRPr sz="1400" b="1" i="0" u="sng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675"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/>
                        <a:t>Long-term viability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Aligned to avoid bias/toxicity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/>
                        <a:t>Scalable for future needs</a:t>
                      </a:r>
                      <a:endParaRPr lang="en-US" sz="1400" b="0" i="0" u="none" strike="noStrike" noProof="0">
                        <a:latin typeface="Arial"/>
                      </a:endParaRPr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Handles long contexts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/>
                        <a:t>Strong generation and reasoning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Reliable under complex tasks</a:t>
                      </a:r>
                      <a:endParaRPr lang="en-US" sz="1400" b="0" i="0" u="none" strike="noStrike" noProof="0"/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Compatible with major frameworks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Active research community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Applicable use cases past its prime</a:t>
                      </a:r>
                    </a:p>
                  </a:txBody>
                  <a:tcPr marL="91425" marR="91425" marT="91425" marB="91425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3EC60D7-FA4C-01BB-45CD-868B1E836EFE}"/>
              </a:ext>
            </a:extLst>
          </p:cNvPr>
          <p:cNvGrpSpPr/>
          <p:nvPr/>
        </p:nvGrpSpPr>
        <p:grpSpPr>
          <a:xfrm>
            <a:off x="1409700" y="1441450"/>
            <a:ext cx="6348413" cy="609600"/>
            <a:chOff x="1409700" y="1441450"/>
            <a:chExt cx="6348413" cy="609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5F494B-58DD-1C24-0475-4D60A93FF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" y="1441450"/>
              <a:ext cx="609600" cy="609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1A609D-D561-61B6-5E25-105B3C79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1441450"/>
              <a:ext cx="609600" cy="60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D6B6D1-1A80-52D7-E8B1-E46B2EF4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8513" y="1441450"/>
              <a:ext cx="609600" cy="609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9292897" cy="526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Best Models Identified Through Key Benchmarks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184700" y="959109"/>
            <a:ext cx="4479450" cy="198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u="sng">
                <a:solidFill>
                  <a:schemeClr val="dk1"/>
                </a:solidFill>
              </a:rPr>
              <a:t>Evaluated Key Open-Source LLMs:</a:t>
            </a:r>
          </a:p>
          <a:p>
            <a:pPr marL="3302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err="1">
                <a:solidFill>
                  <a:schemeClr val="dk1"/>
                </a:solidFill>
              </a:rPr>
              <a:t>LLaMA</a:t>
            </a:r>
            <a:r>
              <a:rPr lang="en-US" sz="1400">
                <a:solidFill>
                  <a:schemeClr val="dk1"/>
                </a:solidFill>
              </a:rPr>
              <a:t> series (Meta)</a:t>
            </a:r>
            <a:endParaRPr sz="1400">
              <a:solidFill>
                <a:schemeClr val="dk1"/>
              </a:solidFill>
            </a:endParaRPr>
          </a:p>
          <a:p>
            <a:pPr marL="3302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dk1"/>
                </a:solidFill>
              </a:rPr>
              <a:t>Mistral models</a:t>
            </a:r>
            <a:endParaRPr sz="1400">
              <a:solidFill>
                <a:schemeClr val="dk1"/>
              </a:solidFill>
            </a:endParaRPr>
          </a:p>
          <a:p>
            <a:pPr marL="3302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dk1"/>
                </a:solidFill>
              </a:rPr>
              <a:t>Gemma models (Google)</a:t>
            </a:r>
            <a:endParaRPr sz="1400">
              <a:solidFill>
                <a:schemeClr val="dk1"/>
              </a:solidFill>
            </a:endParaRPr>
          </a:p>
          <a:p>
            <a:pPr marL="3302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dk1"/>
                </a:solidFill>
              </a:rPr>
              <a:t>Qwen series (Alibaba)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575101" y="960842"/>
            <a:ext cx="5411749" cy="198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dk1"/>
                </a:solidFill>
              </a:rPr>
              <a:t>Performance Benchmarks Used:</a:t>
            </a:r>
          </a:p>
          <a:p>
            <a:pPr marL="15875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400" b="1">
                <a:solidFill>
                  <a:schemeClr val="dk1"/>
                </a:solidFill>
              </a:rPr>
              <a:t>GSM8K</a:t>
            </a:r>
            <a:r>
              <a:rPr lang="en-US" sz="1400">
                <a:solidFill>
                  <a:schemeClr val="dk1"/>
                </a:solidFill>
              </a:rPr>
              <a:t>: Mathematical reasoning</a:t>
            </a:r>
          </a:p>
          <a:p>
            <a:pPr marL="15875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400" b="1" err="1">
                <a:solidFill>
                  <a:schemeClr val="dk1"/>
                </a:solidFill>
              </a:rPr>
              <a:t>HumanEval</a:t>
            </a:r>
            <a:r>
              <a:rPr lang="en-US" sz="1400">
                <a:solidFill>
                  <a:schemeClr val="dk1"/>
                </a:solidFill>
              </a:rPr>
              <a:t>: Code generation accuracy</a:t>
            </a:r>
            <a:endParaRPr sz="1400">
              <a:solidFill>
                <a:schemeClr val="dk1"/>
              </a:solidFill>
            </a:endParaRPr>
          </a:p>
          <a:p>
            <a:pPr marL="15875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400" b="1" err="1">
                <a:solidFill>
                  <a:schemeClr val="dk1"/>
                </a:solidFill>
              </a:rPr>
              <a:t>HellaSwag</a:t>
            </a:r>
            <a:r>
              <a:rPr lang="en-US" sz="1400">
                <a:solidFill>
                  <a:schemeClr val="dk1"/>
                </a:solidFill>
              </a:rPr>
              <a:t>: Commonsense reasoning</a:t>
            </a:r>
            <a:endParaRPr sz="1400">
              <a:solidFill>
                <a:schemeClr val="dk1"/>
              </a:solidFill>
            </a:endParaRPr>
          </a:p>
          <a:p>
            <a:pPr marL="15875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400" b="1">
                <a:solidFill>
                  <a:schemeClr val="dk1"/>
                </a:solidFill>
              </a:rPr>
              <a:t>MATH</a:t>
            </a:r>
            <a:r>
              <a:rPr lang="en-US" sz="1400">
                <a:solidFill>
                  <a:schemeClr val="dk1"/>
                </a:solidFill>
              </a:rPr>
              <a:t>: Advanced mathematical problem-solving</a:t>
            </a:r>
            <a:endParaRPr sz="1400">
              <a:solidFill>
                <a:schemeClr val="dk1"/>
              </a:solidFill>
            </a:endParaRPr>
          </a:p>
          <a:p>
            <a:pPr marL="15875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400" b="1">
                <a:solidFill>
                  <a:schemeClr val="dk1"/>
                </a:solidFill>
              </a:rPr>
              <a:t>MBPP</a:t>
            </a:r>
            <a:r>
              <a:rPr lang="en-US" sz="1400">
                <a:solidFill>
                  <a:schemeClr val="dk1"/>
                </a:solidFill>
              </a:rPr>
              <a:t>: Crowd-sourced Python programming problem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FB797-DA36-A041-2815-ADBF6CF2D686}"/>
              </a:ext>
            </a:extLst>
          </p:cNvPr>
          <p:cNvGrpSpPr/>
          <p:nvPr/>
        </p:nvGrpSpPr>
        <p:grpSpPr>
          <a:xfrm>
            <a:off x="179050" y="3200788"/>
            <a:ext cx="8632568" cy="1555978"/>
            <a:chOff x="202862" y="3113475"/>
            <a:chExt cx="8632568" cy="1555978"/>
          </a:xfrm>
        </p:grpSpPr>
        <p:pic>
          <p:nvPicPr>
            <p:cNvPr id="99" name="Google Shape;9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862" y="3115378"/>
              <a:ext cx="4040945" cy="15480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0" name="Google Shape;10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96466" y="3113475"/>
              <a:ext cx="4038964" cy="1555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40EF01-C574-E213-2962-18912E2D1651}"/>
              </a:ext>
            </a:extLst>
          </p:cNvPr>
          <p:cNvGrpSpPr/>
          <p:nvPr/>
        </p:nvGrpSpPr>
        <p:grpSpPr>
          <a:xfrm>
            <a:off x="4572000" y="1679673"/>
            <a:ext cx="190500" cy="1417636"/>
            <a:chOff x="4572000" y="1532937"/>
            <a:chExt cx="190500" cy="14176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6A6FA-B4FE-C810-A4B7-C683E852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2760073"/>
              <a:ext cx="190500" cy="190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3DFEF-6A2A-121E-5CE1-A46D9093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113" y="2453686"/>
              <a:ext cx="152400" cy="152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15E8B2-3EC1-523A-81D9-A9E709ED2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1050" y="2167937"/>
              <a:ext cx="152400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276AD8-E527-2842-93B2-5165F99D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91050" y="1850436"/>
              <a:ext cx="152400" cy="152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FBFDAA-FF75-0A84-05CD-FF3C6435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1050" y="1532937"/>
              <a:ext cx="152400" cy="152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39F03AA-B637-6888-DEB7-FF86A53F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051DA06-0440-91FD-5E51-FF66CEC1FA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7358"/>
              <a:buNone/>
            </a:pPr>
            <a:r>
              <a:rPr lang="en-US"/>
              <a:t>Best Performing Models by Category</a:t>
            </a:r>
          </a:p>
        </p:txBody>
      </p:sp>
      <p:sp>
        <p:nvSpPr>
          <p:cNvPr id="107" name="Google Shape;107;p18">
            <a:extLst>
              <a:ext uri="{FF2B5EF4-FFF2-40B4-BE49-F238E27FC236}">
                <a16:creationId xmlns:a16="http://schemas.microsoft.com/office/drawing/2014/main" id="{1CCF7D66-5E67-8584-491E-3D13DF3D36FA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B41F20B6-3A5A-9824-6295-9E3C2C8019A2}"/>
              </a:ext>
            </a:extLst>
          </p:cNvPr>
          <p:cNvSpPr/>
          <p:nvPr/>
        </p:nvSpPr>
        <p:spPr>
          <a:xfrm>
            <a:off x="-75" y="4814400"/>
            <a:ext cx="9142069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>
            <a:extLst>
              <a:ext uri="{FF2B5EF4-FFF2-40B4-BE49-F238E27FC236}">
                <a16:creationId xmlns:a16="http://schemas.microsoft.com/office/drawing/2014/main" id="{A08D8981-9543-EBFF-2114-F4B083D30008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Picture 2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63647A-CDD2-9287-4B8E-0944941D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" r="210"/>
          <a:stretch/>
        </p:blipFill>
        <p:spPr>
          <a:xfrm>
            <a:off x="911311" y="1289736"/>
            <a:ext cx="7321392" cy="32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Organizing Model Insights with the Prompt 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16" name="Google Shape;116;p19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C4559F-511D-F681-C3D2-C2D4B1BEF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88" y="2636810"/>
            <a:ext cx="7159625" cy="207038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AFD4-5151-3E26-52A9-D54B614FAAC9}"/>
              </a:ext>
            </a:extLst>
          </p:cNvPr>
          <p:cNvSpPr txBox="1"/>
          <p:nvPr/>
        </p:nvSpPr>
        <p:spPr>
          <a:xfrm>
            <a:off x="388937" y="1016000"/>
            <a:ext cx="83581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17500"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Organized key prompting parameters, errors, best practices, and task examples for open-source models.</a:t>
            </a:r>
          </a:p>
          <a:p>
            <a:pPr marL="457200" indent="-317500"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Logged token limits, generation issues, and recommended settings to guide validation workflows.</a:t>
            </a:r>
          </a:p>
          <a:p>
            <a:pPr marL="457200" indent="-317500"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Allowing validators and users in corporate risk to avoid any issues and decide which model is best for their current needs.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/>
              <a:t>Model Insights with Presentations – AIA Seminar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68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Easier on the eyes, condensed into a format for users to view at specific points or glance where I'm pointing.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Focuses on the performances and outputs from the seven main models.</a:t>
            </a:r>
          </a:p>
        </p:txBody>
      </p:sp>
      <p:sp>
        <p:nvSpPr>
          <p:cNvPr id="125" name="Google Shape;125;p20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5A09-4551-3DF4-FE73-7E520F42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94" y="2572497"/>
            <a:ext cx="3690938" cy="2078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6A194-621F-7DCD-490B-ABE00DDC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" y="2571750"/>
            <a:ext cx="3703249" cy="207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1FFD5792-95A7-A1AA-879B-744E8CADA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C37E7B8E-3237-E15E-143A-45CDE1CC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/>
              <a:t>Model Insights with Presentations – Technical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endParaRPr sz="2420"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DD6CC94E-3786-C835-20BF-0786BAEFA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More dense, designed for users to deep dive in for more clarification and research, features the benchmarks and side by side comparisons.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Filled with examples and technical errors from internal testing.</a:t>
            </a:r>
          </a:p>
          <a:p>
            <a:pPr indent="-317500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1400"/>
            </a:pPr>
            <a:endParaRPr lang="en-US" sz="1400">
              <a:solidFill>
                <a:schemeClr val="dk1"/>
              </a:solidFill>
            </a:endParaRPr>
          </a:p>
        </p:txBody>
      </p:sp>
      <p:sp>
        <p:nvSpPr>
          <p:cNvPr id="125" name="Google Shape;125;p20">
            <a:extLst>
              <a:ext uri="{FF2B5EF4-FFF2-40B4-BE49-F238E27FC236}">
                <a16:creationId xmlns:a16="http://schemas.microsoft.com/office/drawing/2014/main" id="{B5A0D8A1-2AF0-AFCF-570B-F42E946E9153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>
            <a:extLst>
              <a:ext uri="{FF2B5EF4-FFF2-40B4-BE49-F238E27FC236}">
                <a16:creationId xmlns:a16="http://schemas.microsoft.com/office/drawing/2014/main" id="{EB31F670-F4F1-F7A9-4F83-55EE0EE8A281}"/>
              </a:ext>
            </a:extLst>
          </p:cNvPr>
          <p:cNvSpPr/>
          <p:nvPr/>
        </p:nvSpPr>
        <p:spPr>
          <a:xfrm>
            <a:off x="-75" y="4814400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>
            <a:extLst>
              <a:ext uri="{FF2B5EF4-FFF2-40B4-BE49-F238E27FC236}">
                <a16:creationId xmlns:a16="http://schemas.microsoft.com/office/drawing/2014/main" id="{5CD1BCC2-BBD8-EAD3-DE37-784A27B7A92C}"/>
              </a:ext>
            </a:extLst>
          </p:cNvPr>
          <p:cNvSpPr/>
          <p:nvPr/>
        </p:nvSpPr>
        <p:spPr>
          <a:xfrm>
            <a:off x="-75" y="25"/>
            <a:ext cx="9144000" cy="329100"/>
          </a:xfrm>
          <a:prstGeom prst="rect">
            <a:avLst/>
          </a:prstGeom>
          <a:solidFill>
            <a:srgbClr val="DD1E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E113A-5A44-65FB-3833-1CBEBB693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2417290"/>
            <a:ext cx="3334998" cy="1926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D9526B-2F74-92F7-64DF-78C02167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093" y="2419883"/>
            <a:ext cx="3416375" cy="192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5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  <wetp:taskpane dockstate="right" visibility="0" width="438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8BA3DF2-8C1A-4F0A-B40A-B5911D48CDE1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A341D5-BFE9-4858-BAE7-2DEFE5F3F11B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FE2F11FC-C7BE-44BF-8411-B14F042CD234}">
  <we:reference id="wa200006805" version="1.0.0.0" store="en-US" storeType="OMEX"/>
  <we:alternateReferences>
    <we:reference id="WA200006805" version="1.0.0.0" store="WA20000680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5FB950B651841A40121E9EFA788F0" ma:contentTypeVersion="7" ma:contentTypeDescription="Create a new document." ma:contentTypeScope="" ma:versionID="b12295c03a29e53d81b5ebd5e9f7223c">
  <xsd:schema xmlns:xsd="http://www.w3.org/2001/XMLSchema" xmlns:xs="http://www.w3.org/2001/XMLSchema" xmlns:p="http://schemas.microsoft.com/office/2006/metadata/properties" xmlns:ns3="a50a4031-4463-4cf3-bc15-4c46e5cdfe8b" targetNamespace="http://schemas.microsoft.com/office/2006/metadata/properties" ma:root="true" ma:fieldsID="0cba272450ef611e9e3f0c1e85754890" ns3:_="">
    <xsd:import namespace="a50a4031-4463-4cf3-bc15-4c46e5cdfe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a4031-4463-4cf3-bc15-4c46e5cdfe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0a4031-4463-4cf3-bc15-4c46e5cdfe8b" xsi:nil="true"/>
  </documentManagement>
</p:properties>
</file>

<file path=customXml/itemProps1.xml><?xml version="1.0" encoding="utf-8"?>
<ds:datastoreItem xmlns:ds="http://schemas.openxmlformats.org/officeDocument/2006/customXml" ds:itemID="{D40275C9-7BB7-4BA2-B0E1-3376BBE37EF7}">
  <ds:schemaRefs>
    <ds:schemaRef ds:uri="a50a4031-4463-4cf3-bc15-4c46e5cdfe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B088F2-6313-4043-9464-98B276C45D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DB32E-E57E-476C-8C3A-971530C605C1}">
  <ds:schemaRefs>
    <ds:schemaRef ds:uri="a50a4031-4463-4cf3-bc15-4c46e5cdfe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Mapping LLM Performance to Corporate Risk Needs  Jake Brulato</vt:lpstr>
      <vt:lpstr>Evaluation Has Become Complex For Risk</vt:lpstr>
      <vt:lpstr>Creating Standardized Resources to Streamline the Process  </vt:lpstr>
      <vt:lpstr>Core Strengths for Model Selection </vt:lpstr>
      <vt:lpstr>Best Models Identified Through Key Benchmarks</vt:lpstr>
      <vt:lpstr>Best Performing Models by Category</vt:lpstr>
      <vt:lpstr>Organizing Model Insights with the Prompt Hub </vt:lpstr>
      <vt:lpstr>Model Insights with Presentations – AIA Seminar </vt:lpstr>
      <vt:lpstr>Model Insights with Presentations – Technical </vt:lpstr>
      <vt:lpstr>ReAct Prompting: Enhancing Reasoning and Action  </vt:lpstr>
      <vt:lpstr>Recreating ReAct Prompting Within Internal Constraints </vt:lpstr>
      <vt:lpstr>Next Steps: Recreating Agentic Workflow Internally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2025-05-03T00:04:28Z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0x0101006825FB950B651841A40121E9EFA788F0</vt:lpwstr>
  </property>
</Properties>
</file>